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80" r:id="rId4"/>
    <p:sldId id="257" r:id="rId5"/>
    <p:sldId id="259" r:id="rId6"/>
    <p:sldId id="260" r:id="rId7"/>
    <p:sldId id="276" r:id="rId8"/>
    <p:sldId id="274" r:id="rId9"/>
    <p:sldId id="261" r:id="rId10"/>
    <p:sldId id="273" r:id="rId11"/>
    <p:sldId id="275" r:id="rId12"/>
    <p:sldId id="265" r:id="rId13"/>
    <p:sldId id="267" r:id="rId14"/>
    <p:sldId id="269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0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D095984-3D21-4450-9705-6B05E5B714A2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BB2ACF-EC1B-4EE5-BACB-9B99FE7D3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5984-3D21-4450-9705-6B05E5B714A2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2ACF-EC1B-4EE5-BACB-9B99FE7D3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5984-3D21-4450-9705-6B05E5B714A2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2ACF-EC1B-4EE5-BACB-9B99FE7D3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095984-3D21-4450-9705-6B05E5B714A2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BB2ACF-EC1B-4EE5-BACB-9B99FE7D3C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D095984-3D21-4450-9705-6B05E5B714A2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BB2ACF-EC1B-4EE5-BACB-9B99FE7D3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5984-3D21-4450-9705-6B05E5B714A2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2ACF-EC1B-4EE5-BACB-9B99FE7D3C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5984-3D21-4450-9705-6B05E5B714A2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2ACF-EC1B-4EE5-BACB-9B99FE7D3C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095984-3D21-4450-9705-6B05E5B714A2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BB2ACF-EC1B-4EE5-BACB-9B99FE7D3C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5984-3D21-4450-9705-6B05E5B714A2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2ACF-EC1B-4EE5-BACB-9B99FE7D3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095984-3D21-4450-9705-6B05E5B714A2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BB2ACF-EC1B-4EE5-BACB-9B99FE7D3C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095984-3D21-4450-9705-6B05E5B714A2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BB2ACF-EC1B-4EE5-BACB-9B99FE7D3C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095984-3D21-4450-9705-6B05E5B714A2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BB2ACF-EC1B-4EE5-BACB-9B99FE7D3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268760"/>
            <a:ext cx="6215106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Constantia" pitchFamily="18" charset="0"/>
              </a:rPr>
              <a:t>Купание куклы Кати</a:t>
            </a:r>
            <a:endParaRPr lang="ru-RU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699792" y="630847"/>
            <a:ext cx="5400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Constantia" pitchFamily="18" charset="0"/>
                <a:ea typeface="BatangChe" pitchFamily="49" charset="-127"/>
                <a:cs typeface="Arial" pitchFamily="34" charset="0"/>
              </a:rPr>
              <a:t>МАДОУ ДС </a:t>
            </a:r>
            <a:r>
              <a:rPr lang="ru-RU" sz="1600" b="1" dirty="0" smtClean="0">
                <a:solidFill>
                  <a:srgbClr val="C00000"/>
                </a:solidFill>
                <a:latin typeface="Constantia" pitchFamily="18" charset="0"/>
                <a:ea typeface="BatangChe" pitchFamily="49" charset="-127"/>
                <a:cs typeface="Arial" pitchFamily="34" charset="0"/>
              </a:rPr>
              <a:t>№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5 </a:t>
            </a:r>
            <a:r>
              <a:rPr lang="ru-RU" sz="1600" b="1" dirty="0" smtClean="0">
                <a:solidFill>
                  <a:srgbClr val="C00000"/>
                </a:solidFill>
                <a:latin typeface="Constantia" pitchFamily="18" charset="0"/>
                <a:ea typeface="BatangChe" pitchFamily="49" charset="-127"/>
                <a:cs typeface="Arial" pitchFamily="34" charset="0"/>
              </a:rPr>
              <a:t>«Росток</a:t>
            </a:r>
            <a:r>
              <a:rPr lang="ru-RU" sz="1600" b="1" dirty="0">
                <a:solidFill>
                  <a:srgbClr val="C00000"/>
                </a:solidFill>
                <a:latin typeface="Constantia" pitchFamily="18" charset="0"/>
                <a:ea typeface="BatangChe" pitchFamily="49" charset="-127"/>
                <a:cs typeface="Arial" pitchFamily="34" charset="0"/>
              </a:rPr>
              <a:t>» </a:t>
            </a:r>
            <a:r>
              <a:rPr lang="ru-RU" sz="1600" b="1" dirty="0" smtClean="0">
                <a:solidFill>
                  <a:srgbClr val="C00000"/>
                </a:solidFill>
                <a:latin typeface="Constantia" pitchFamily="18" charset="0"/>
                <a:ea typeface="BatangChe" pitchFamily="49" charset="-127"/>
                <a:cs typeface="Arial" pitchFamily="34" charset="0"/>
              </a:rPr>
              <a:t> города </a:t>
            </a:r>
            <a:r>
              <a:rPr lang="ru-RU" sz="1600" b="1" dirty="0">
                <a:solidFill>
                  <a:srgbClr val="C00000"/>
                </a:solidFill>
                <a:latin typeface="Constantia" pitchFamily="18" charset="0"/>
                <a:ea typeface="BatangChe" pitchFamily="49" charset="-127"/>
                <a:cs typeface="Arial" pitchFamily="34" charset="0"/>
              </a:rPr>
              <a:t>Радужный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2131893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Constantia" pitchFamily="18" charset="0"/>
              </a:rPr>
              <a:t>Конспект по речевому развитию в</a:t>
            </a:r>
            <a:r>
              <a:rPr lang="en-US" sz="1600" b="1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Constantia" pitchFamily="18" charset="0"/>
              </a:rPr>
              <a:t>группе  общеразвивающей </a:t>
            </a:r>
            <a:r>
              <a:rPr lang="ru-RU" sz="1600" b="1" i="1" dirty="0">
                <a:solidFill>
                  <a:srgbClr val="0070C0"/>
                </a:solidFill>
                <a:latin typeface="Constantia" pitchFamily="18" charset="0"/>
              </a:rPr>
              <a:t>направленности </a:t>
            </a:r>
            <a:r>
              <a:rPr lang="ru-RU" sz="1600" b="1" i="1" dirty="0" smtClean="0">
                <a:solidFill>
                  <a:srgbClr val="0070C0"/>
                </a:solidFill>
                <a:latin typeface="Constantia" pitchFamily="18" charset="0"/>
              </a:rPr>
              <a:t>от </a:t>
            </a:r>
            <a:r>
              <a:rPr lang="ru-RU" sz="1600" b="1" i="1" dirty="0">
                <a:solidFill>
                  <a:srgbClr val="0070C0"/>
                </a:solidFill>
                <a:latin typeface="Constantia" pitchFamily="18" charset="0"/>
              </a:rPr>
              <a:t>2-х до 3-х лет </a:t>
            </a:r>
            <a:r>
              <a:rPr lang="ru-RU" sz="1600" b="1" i="1" dirty="0" smtClean="0">
                <a:solidFill>
                  <a:srgbClr val="0070C0"/>
                </a:solidFill>
                <a:latin typeface="Constantia" pitchFamily="18" charset="0"/>
              </a:rPr>
              <a:t>№ 1</a:t>
            </a:r>
            <a:endParaRPr lang="ru-RU" sz="1600" b="1" i="1" dirty="0">
              <a:solidFill>
                <a:srgbClr val="0070C0"/>
              </a:solidFill>
              <a:latin typeface="Constantia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endParaRPr lang="ru-RU" sz="16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13314" name="Picture 2" descr="C:\Users\Ольга Васильевна\Pictures\Купание куклы\PC070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3312368" cy="2484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 Васильевна\Pictures\Купание куклы\PC070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07" y="1124744"/>
            <a:ext cx="3658788" cy="2744091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Ольга Васильевна\Pictures\Купание куклы\PC070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31" y="1124744"/>
            <a:ext cx="3658788" cy="2744091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8605" y="4365103"/>
            <a:ext cx="3295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Чистая водичка,</a:t>
            </a:r>
          </a:p>
          <a:p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Моем Диме личико,</a:t>
            </a:r>
          </a:p>
          <a:p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Катеньке – ладошки,</a:t>
            </a:r>
          </a:p>
          <a:p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А пальчики – Серёжке.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 Васильевна\Pictures\Купание куклы\PC070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9" y="692299"/>
            <a:ext cx="2448272" cy="2592332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льга Васильевна\Pictures\Купание куклы\PC070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76676"/>
            <a:ext cx="4248472" cy="3186354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83671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Теплую водичку</a:t>
            </a:r>
          </a:p>
          <a:p>
            <a:r>
              <a:rPr 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Льем на нашу птичку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 Васильевна\Pictures\Купание куклы\PC070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9" y="512676"/>
            <a:ext cx="4080453" cy="306034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льга Васильевна\Pictures\Купание куклы\PC070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94" y="3140968"/>
            <a:ext cx="4224470" cy="316835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115" y="3933056"/>
            <a:ext cx="3735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</a:rPr>
              <a:t>Да здравствует мыло душистое</a:t>
            </a:r>
          </a:p>
          <a:p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</a:rPr>
              <a:t>И полотенце пушистое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 Васильевна\Pictures\Купание куклы\PC070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74694"/>
            <a:ext cx="3312367" cy="248427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Ольга Васильевна\Pictures\Купание куклы\PC070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25" y="674695"/>
            <a:ext cx="3312365" cy="2484274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Ольга Васильевна\Pictures\Купание куклы\PC0701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95" y="3501008"/>
            <a:ext cx="3960440" cy="297033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4189" y="4842157"/>
            <a:ext cx="2868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Люли, люли, </a:t>
            </a:r>
            <a:r>
              <a:rPr lang="ru-RU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люленьки</a:t>
            </a:r>
            <a:r>
              <a:rPr 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Прилетели гуленьки,</a:t>
            </a:r>
          </a:p>
          <a:p>
            <a:r>
              <a:rPr 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Сели гули ворковать</a:t>
            </a:r>
          </a:p>
          <a:p>
            <a:r>
              <a:rPr 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Нашу деточку качать!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 Васильевна\Pictures\Купание куклы\PC070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696745" cy="50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1" y="566124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Хоровод «Кто у нас хороший»</a:t>
            </a:r>
            <a:endParaRPr lang="ru-RU" sz="20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9269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onstantia" pitchFamily="18" charset="0"/>
              </a:rPr>
              <a:t>Спасибо за внимание!</a:t>
            </a:r>
            <a:endParaRPr lang="ru-RU" sz="3600" b="1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4653136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Подготовила </a:t>
            </a:r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 и </a:t>
            </a:r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провела </a:t>
            </a:r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воспитатель Пешкова </a:t>
            </a:r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Ольга Васильевна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itchFamily="18" charset="0"/>
              </a:rPr>
              <a:t>          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4338" name="Picture 2" descr="C:\Users\Ольга Васильевна\Pictures\Купание куклы\PC070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63" y="2276872"/>
            <a:ext cx="4032448" cy="1890210"/>
          </a:xfrm>
          <a:prstGeom prst="ellipse">
            <a:avLst/>
          </a:prstGeom>
          <a:ln w="57150">
            <a:solidFill>
              <a:srgbClr val="C00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857232"/>
            <a:ext cx="7143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nstantia" pitchFamily="18" charset="0"/>
              </a:rPr>
              <a:t>Программное содержание: </a:t>
            </a:r>
            <a:endParaRPr lang="ru-RU" sz="24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latin typeface="Constantia" pitchFamily="18" charset="0"/>
              </a:rPr>
              <a:t>Закрепить с детьми части тела, соблюдать последовательность во время купания куклы</a:t>
            </a:r>
            <a:r>
              <a:rPr lang="ru-RU" b="1" dirty="0" smtClean="0">
                <a:solidFill>
                  <a:srgbClr val="7030A0"/>
                </a:solidFill>
                <a:latin typeface="Constantia" pitchFamily="18" charset="0"/>
              </a:rPr>
              <a:t>.</a:t>
            </a:r>
          </a:p>
          <a:p>
            <a:pPr algn="just"/>
            <a:endParaRPr lang="ru-RU" b="1" dirty="0" smtClean="0">
              <a:solidFill>
                <a:srgbClr val="7030A0"/>
              </a:solidFill>
              <a:latin typeface="Constanti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Constantia" pitchFamily="18" charset="0"/>
              </a:rPr>
              <a:t>  </a:t>
            </a:r>
            <a:r>
              <a:rPr lang="ru-RU" b="1" dirty="0">
                <a:solidFill>
                  <a:srgbClr val="7030A0"/>
                </a:solidFill>
                <a:latin typeface="Constantia" pitchFamily="18" charset="0"/>
              </a:rPr>
              <a:t>Развивать </a:t>
            </a:r>
            <a:r>
              <a:rPr lang="ru-RU" b="1" dirty="0" smtClean="0">
                <a:solidFill>
                  <a:srgbClr val="7030A0"/>
                </a:solidFill>
                <a:latin typeface="Constantia" pitchFamily="18" charset="0"/>
              </a:rPr>
              <a:t>наблюдательность</a:t>
            </a:r>
          </a:p>
          <a:p>
            <a:pPr algn="just"/>
            <a:endParaRPr lang="ru-RU" b="1" dirty="0" smtClean="0">
              <a:solidFill>
                <a:srgbClr val="7030A0"/>
              </a:solidFill>
              <a:latin typeface="Constanti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Constantia" pitchFamily="18" charset="0"/>
              </a:rPr>
              <a:t>  </a:t>
            </a:r>
            <a:r>
              <a:rPr lang="ru-RU" b="1" dirty="0">
                <a:solidFill>
                  <a:srgbClr val="7030A0"/>
                </a:solidFill>
                <a:latin typeface="Constantia" pitchFamily="18" charset="0"/>
              </a:rPr>
              <a:t>Расширять активный словарь детей, закрепить знание потешек.  </a:t>
            </a:r>
            <a:endParaRPr lang="ru-RU" b="1" dirty="0" smtClean="0">
              <a:solidFill>
                <a:srgbClr val="7030A0"/>
              </a:solidFill>
              <a:latin typeface="Constantia" pitchFamily="18" charset="0"/>
            </a:endParaRPr>
          </a:p>
          <a:p>
            <a:pPr algn="just"/>
            <a:endParaRPr lang="ru-RU" b="1" dirty="0" smtClean="0">
              <a:solidFill>
                <a:srgbClr val="7030A0"/>
              </a:solidFill>
              <a:latin typeface="Constanti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Constantia" pitchFamily="18" charset="0"/>
              </a:rPr>
              <a:t>  </a:t>
            </a:r>
            <a:r>
              <a:rPr lang="ru-RU" b="1" dirty="0">
                <a:solidFill>
                  <a:srgbClr val="7030A0"/>
                </a:solidFill>
                <a:latin typeface="Constantia" pitchFamily="18" charset="0"/>
              </a:rPr>
              <a:t>Воспитывать культурно-гигиенические навыки</a:t>
            </a:r>
            <a:r>
              <a:rPr lang="ru-RU" b="1" dirty="0" smtClean="0">
                <a:solidFill>
                  <a:srgbClr val="7030A0"/>
                </a:solidFill>
                <a:latin typeface="Constantia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7030A0"/>
              </a:solidFill>
              <a:latin typeface="Constantia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 smtClean="0">
              <a:solidFill>
                <a:srgbClr val="7030A0"/>
              </a:solidFill>
              <a:latin typeface="Constanti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Constantia" pitchFamily="18" charset="0"/>
              </a:rPr>
              <a:t>  Словарная </a:t>
            </a:r>
            <a:r>
              <a:rPr lang="ru-RU" b="1" dirty="0">
                <a:solidFill>
                  <a:srgbClr val="7030A0"/>
                </a:solidFill>
                <a:latin typeface="Constantia" pitchFamily="18" charset="0"/>
              </a:rPr>
              <a:t>работа: мыльница, мочалка, пена.</a:t>
            </a:r>
            <a:endParaRPr lang="ru-RU" b="1" dirty="0" smtClean="0">
              <a:solidFill>
                <a:srgbClr val="7030A0"/>
              </a:solidFill>
              <a:latin typeface="Constantia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848872" cy="452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Материал: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endParaRPr lang="ru-RU" dirty="0"/>
          </a:p>
          <a:p>
            <a:pPr algn="just">
              <a:lnSpc>
                <a:spcPct val="114000"/>
              </a:lnSpc>
            </a:pP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Кукла</a:t>
            </a: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</a:rPr>
              <a:t>, ванночка, зелёное ведро с холодной водой, красное ведро с горячей водой, мочалка, мыло в мыльнице, полотенце, ковш, 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кроватка </a:t>
            </a: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</a:rPr>
              <a:t>с постельными 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принадлежностями.</a:t>
            </a:r>
            <a:endParaRPr lang="ru-RU" b="1" dirty="0" smtClean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algn="just">
              <a:lnSpc>
                <a:spcPct val="114000"/>
              </a:lnSpc>
            </a:pPr>
            <a:endParaRPr lang="ru-RU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algn="just">
              <a:lnSpc>
                <a:spcPct val="114000"/>
              </a:lnSpc>
            </a:pPr>
            <a:endParaRPr lang="ru-RU" b="1" dirty="0" smtClean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Предшествующая работа: </a:t>
            </a:r>
            <a:endParaRPr lang="ru-RU" sz="2400" b="1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</a:rPr>
              <a:t>Ч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тение </a:t>
            </a: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</a:rPr>
              <a:t>потешек и 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произведение </a:t>
            </a: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</a:rPr>
              <a:t>К.И. Чуковского «</a:t>
            </a:r>
            <a:r>
              <a:rPr lang="ru-RU" b="1" dirty="0" err="1">
                <a:solidFill>
                  <a:srgbClr val="0070C0"/>
                </a:solidFill>
                <a:latin typeface="Constantia" panose="02030602050306030303" pitchFamily="18" charset="0"/>
              </a:rPr>
              <a:t>Мойдодыр</a:t>
            </a: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</a:rPr>
              <a:t>», знакомство с мылом, игра «Где же наши ручки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».</a:t>
            </a:r>
          </a:p>
          <a:p>
            <a:pPr algn="just">
              <a:lnSpc>
                <a:spcPct val="114000"/>
              </a:lnSpc>
            </a:pPr>
            <a:endParaRPr lang="ru-RU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algn="just">
              <a:lnSpc>
                <a:spcPct val="114000"/>
              </a:lnSpc>
            </a:pPr>
            <a:endParaRPr lang="ru-RU" b="1" dirty="0" smtClean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Используемая литература: </a:t>
            </a:r>
            <a:endParaRPr lang="ru-RU" sz="2400" b="1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К.И</a:t>
            </a: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</a:rPr>
              <a:t>. Чуковский «</a:t>
            </a:r>
            <a:r>
              <a:rPr lang="ru-RU" b="1" dirty="0" err="1">
                <a:solidFill>
                  <a:srgbClr val="0070C0"/>
                </a:solidFill>
                <a:latin typeface="Constantia" panose="02030602050306030303" pitchFamily="18" charset="0"/>
              </a:rPr>
              <a:t>Мойдодыр</a:t>
            </a: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</a:rPr>
              <a:t>», </a:t>
            </a:r>
            <a:r>
              <a:rPr lang="ru-RU" b="1" dirty="0" err="1">
                <a:solidFill>
                  <a:srgbClr val="0070C0"/>
                </a:solidFill>
                <a:latin typeface="Constantia" panose="02030602050306030303" pitchFamily="18" charset="0"/>
              </a:rPr>
              <a:t>Е.Благинина</a:t>
            </a: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</a:rPr>
              <a:t> «Аленушка», потешки.</a:t>
            </a:r>
          </a:p>
        </p:txBody>
      </p:sp>
    </p:spTree>
    <p:extLst>
      <p:ext uri="{BB962C8B-B14F-4D97-AF65-F5344CB8AC3E}">
        <p14:creationId xmlns:p14="http://schemas.microsoft.com/office/powerpoint/2010/main" val="35330177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214290"/>
            <a:ext cx="581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Ход занятия</a:t>
            </a:r>
            <a:endParaRPr lang="ru-RU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1026" name="Picture 2" descr="C:\Users\Ольга Васильевна\Pictures\Купание куклы\PC070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096344" cy="232225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 Васильевна\Pictures\Купание куклы\PC070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88" y="806573"/>
            <a:ext cx="4712884" cy="353466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07588" y="4725144"/>
            <a:ext cx="449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B050"/>
                </a:solidFill>
              </a:rPr>
              <a:t>Дети сидят </a:t>
            </a:r>
            <a:r>
              <a:rPr lang="ru-RU" b="1" dirty="0" smtClean="0">
                <a:solidFill>
                  <a:srgbClr val="00B050"/>
                </a:solidFill>
              </a:rPr>
              <a:t>полукругом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99603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Материал  для занятия</a:t>
            </a:r>
            <a:endParaRPr lang="ru-RU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 Васильевна\Pictures\Купание куклы\PC070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61" y="692696"/>
            <a:ext cx="3241056" cy="243079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 Васильевна\Pictures\Купание куклы\PC070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6" y="3717032"/>
            <a:ext cx="3264362" cy="244827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 Васильевна\Pictures\Купание куклы\PC070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38" y="3717032"/>
            <a:ext cx="3280477" cy="246035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33910" y="244467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В зелёном ведре холодная вода</a:t>
            </a:r>
            <a:endParaRPr lang="ru-RU" b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6309320"/>
            <a:ext cx="70969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Выливаю холодную и горячую воду в ванночку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 Васильевна\Pictures\Купание куклы\PC070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8" y="425213"/>
            <a:ext cx="3474386" cy="260579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 Васильевна\Pictures\Купание куклы\PC070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48" y="425212"/>
            <a:ext cx="3448668" cy="258650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3578" y="303100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Таисия принесла мыло</a:t>
            </a:r>
            <a:endParaRPr lang="ru-RU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3011714"/>
            <a:ext cx="346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Юля принесла мыльницу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Users\Ольга Васильевна\Pictures\Купание куклы\PC070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570687"/>
            <a:ext cx="3096345" cy="3105812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68144" y="5025469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Мыло находится в необыкновенном домике, называется </a:t>
            </a:r>
            <a:r>
              <a:rPr 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мыльница</a:t>
            </a:r>
            <a:endParaRPr lang="ru-RU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 Васильевна\Pictures\Купание куклы\PC070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73" y="908720"/>
            <a:ext cx="3264363" cy="244827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1" y="36450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Милана принесла мочалку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Ольга Васильевна\Pictures\Купание куклы\PC070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14" y="2132856"/>
            <a:ext cx="4032449" cy="3024337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1" y="5373216"/>
            <a:ext cx="322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Сажаю куклу в ванночку</a:t>
            </a:r>
            <a:endParaRPr lang="ru-RU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Ольга Васильевна\Pictures\Купание куклы\PC070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6" y="404664"/>
            <a:ext cx="3399588" cy="2549691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Ольга Васильевна\Pictures\Купание куклы\PC070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75" y="359633"/>
            <a:ext cx="3456384" cy="259228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Ольга Васильевна\Pictures\Купание куклы\PC0701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7" y="3651014"/>
            <a:ext cx="3520787" cy="264059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966" y="3068960"/>
            <a:ext cx="277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Constantia" panose="02030602050306030303" pitchFamily="18" charset="0"/>
              </a:rPr>
              <a:t>Габил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принёс шампунь</a:t>
            </a:r>
            <a:endParaRPr lang="ru-RU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3861048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Ой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лады, лады, лады, 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Не боимся мы воды, 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Чисто умываемся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Маме улыбаемся.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767" y="6291604"/>
            <a:ext cx="339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Моем </a:t>
            </a: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</a:rPr>
              <a:t>кукле 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головку</a:t>
            </a:r>
            <a:endParaRPr lang="ru-RU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 Васильевна\Pictures\Купание куклы\PC070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2676"/>
            <a:ext cx="3744416" cy="280831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льга Васильевна\Pictures\Купание куклы\PC070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32" y="458670"/>
            <a:ext cx="3816424" cy="286231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3789040"/>
            <a:ext cx="3348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Мойтесь, уши.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Мойся, шейка,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Шейка, мойся  хорошенько! 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Мойтесь сразу, оба глаза.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Мойся, мойся, умывайся!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Грязь, смывайся!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Грязь, смывайся!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1260</TotalTime>
  <Words>306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Купание куклы Кати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Васильевна</dc:creator>
  <cp:lastModifiedBy>Ольга Васильевна</cp:lastModifiedBy>
  <cp:revision>123</cp:revision>
  <dcterms:created xsi:type="dcterms:W3CDTF">2012-11-22T10:00:41Z</dcterms:created>
  <dcterms:modified xsi:type="dcterms:W3CDTF">2016-12-09T01:27:26Z</dcterms:modified>
</cp:coreProperties>
</file>